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Kollektif" charset="1" panose="020B0604020101010102"/>
      <p:regular r:id="rId18"/>
    </p:embeddedFont>
    <p:embeddedFont>
      <p:font typeface="Nunito Bold" charset="1" panose="00000800000000000000"/>
      <p:regular r:id="rId19"/>
    </p:embeddedFont>
    <p:embeddedFont>
      <p:font typeface="Nunito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04608">
            <a:off x="-6279759" y="3735639"/>
            <a:ext cx="11505544" cy="11045322"/>
          </a:xfrm>
          <a:custGeom>
            <a:avLst/>
            <a:gdLst/>
            <a:ahLst/>
            <a:cxnLst/>
            <a:rect r="r" b="b" t="t" l="l"/>
            <a:pathLst>
              <a:path h="11045322" w="11505544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2342325" cy="2828919"/>
            <a:chOff x="0" y="0"/>
            <a:chExt cx="16456433" cy="37718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47650"/>
              <a:ext cx="16456433" cy="2787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000"/>
                </a:lnSpc>
              </a:pPr>
              <a:r>
                <a:rPr lang="en-US" sz="125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LENNA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05142"/>
              <a:ext cx="1538145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“L</a:t>
              </a:r>
              <a:r>
                <a:rPr lang="en-US" sz="3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anguage </a:t>
              </a:r>
              <a:r>
                <a:rPr lang="en-US" sz="3000" b="true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</a:t>
              </a:r>
              <a:r>
                <a:rPr lang="en-US" sz="3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nhanced Reaso</a:t>
              </a:r>
              <a:r>
                <a:rPr lang="en-US" sz="3000" b="true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</a:t>
              </a:r>
              <a:r>
                <a:rPr lang="en-US" sz="3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ing Detectio</a:t>
              </a:r>
              <a:r>
                <a:rPr lang="en-US" sz="3000" b="true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</a:t>
              </a:r>
              <a:r>
                <a:rPr lang="en-US" sz="3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3000" b="true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</a:t>
              </a:r>
              <a:r>
                <a:rPr lang="en-US" sz="30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ssistant”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8343900"/>
            <a:ext cx="5306212" cy="914400"/>
            <a:chOff x="0" y="0"/>
            <a:chExt cx="7074949" cy="12192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28438"/>
              <a:ext cx="7074949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220150026, DSAI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7074949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 b="true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Ujwal Kirsan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27684" y="8362315"/>
            <a:ext cx="7435370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DA323: Multimodal Data Processing Project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586968">
            <a:off x="11819638" y="-1345640"/>
            <a:ext cx="12471866" cy="11972991"/>
          </a:xfrm>
          <a:custGeom>
            <a:avLst/>
            <a:gdLst/>
            <a:ahLst/>
            <a:cxnLst/>
            <a:rect r="r" b="b" t="t" l="l"/>
            <a:pathLst>
              <a:path h="11972991" w="12471866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355106"/>
            <a:ext cx="128202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Fei Wei1, Xinyu Zhang1, Ailing Zhang1,2, Bo Zhang1, Xiangxiang Chu1*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2868" y="3209931"/>
            <a:ext cx="6450945" cy="4740197"/>
          </a:xfrm>
          <a:custGeom>
            <a:avLst/>
            <a:gdLst/>
            <a:ahLst/>
            <a:cxnLst/>
            <a:rect r="r" b="b" t="t" l="l"/>
            <a:pathLst>
              <a:path h="4740197" w="6450945">
                <a:moveTo>
                  <a:pt x="0" y="0"/>
                </a:moveTo>
                <a:lnTo>
                  <a:pt x="6450945" y="0"/>
                </a:lnTo>
                <a:lnTo>
                  <a:pt x="6450945" y="4740197"/>
                </a:lnTo>
                <a:lnTo>
                  <a:pt x="0" y="474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771594"/>
            <a:ext cx="6125118" cy="3172436"/>
            <a:chOff x="0" y="0"/>
            <a:chExt cx="8166824" cy="42299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8166824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H</a:t>
              </a:r>
              <a:r>
                <a:rPr lang="en-US" sz="3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ighlights: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00753"/>
              <a:ext cx="8166824" cy="3029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Lenna surpasses MiniGPT-v2, Shikra, and Qwen-VL in accuracy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Lenna with ReasonDet: 46.84% accuracy vs others ~20–25%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47725"/>
            <a:ext cx="6262398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71538"/>
            <a:ext cx="1133655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Analysis and 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9440" y="6769413"/>
            <a:ext cx="3991323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</a:t>
            </a: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 of &lt;DET&gt; bridges the vision-language gap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8338" y="6769413"/>
            <a:ext cx="3991323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Ef</a:t>
            </a: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ficient use of frozen LLM weights with LoRA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97236" y="6769413"/>
            <a:ext cx="3991323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MQS ensu</a:t>
            </a: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res deep feature alignment for both modalities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15482" y="3879428"/>
            <a:ext cx="2534480" cy="2528143"/>
            <a:chOff x="0" y="0"/>
            <a:chExt cx="3379306" cy="33708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79306" cy="3370858"/>
            </a:xfrm>
            <a:custGeom>
              <a:avLst/>
              <a:gdLst/>
              <a:ahLst/>
              <a:cxnLst/>
              <a:rect r="r" b="b" t="t" l="l"/>
              <a:pathLst>
                <a:path h="3370858" w="3379306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05600" y="1381277"/>
              <a:ext cx="568106" cy="631229"/>
            </a:xfrm>
            <a:custGeom>
              <a:avLst/>
              <a:gdLst/>
              <a:ahLst/>
              <a:cxnLst/>
              <a:rect r="r" b="b" t="t" l="l"/>
              <a:pathLst>
                <a:path h="631229" w="568106">
                  <a:moveTo>
                    <a:pt x="0" y="0"/>
                  </a:moveTo>
                  <a:lnTo>
                    <a:pt x="568106" y="0"/>
                  </a:lnTo>
                  <a:lnTo>
                    <a:pt x="568106" y="631230"/>
                  </a:lnTo>
                  <a:lnTo>
                    <a:pt x="0" y="631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59197" y="3879428"/>
            <a:ext cx="2534480" cy="2528143"/>
            <a:chOff x="0" y="0"/>
            <a:chExt cx="3379306" cy="33708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9306" cy="3370858"/>
            </a:xfrm>
            <a:custGeom>
              <a:avLst/>
              <a:gdLst/>
              <a:ahLst/>
              <a:cxnLst/>
              <a:rect r="r" b="b" t="t" l="l"/>
              <a:pathLst>
                <a:path h="3370858" w="3379306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03876" y="1311335"/>
              <a:ext cx="509272" cy="701171"/>
            </a:xfrm>
            <a:custGeom>
              <a:avLst/>
              <a:gdLst/>
              <a:ahLst/>
              <a:cxnLst/>
              <a:rect r="r" b="b" t="t" l="l"/>
              <a:pathLst>
                <a:path h="701171" w="509272">
                  <a:moveTo>
                    <a:pt x="0" y="0"/>
                  </a:moveTo>
                  <a:lnTo>
                    <a:pt x="509272" y="0"/>
                  </a:lnTo>
                  <a:lnTo>
                    <a:pt x="509272" y="701172"/>
                  </a:lnTo>
                  <a:lnTo>
                    <a:pt x="0" y="701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710858" y="1302766"/>
              <a:ext cx="502562" cy="502562"/>
            </a:xfrm>
            <a:custGeom>
              <a:avLst/>
              <a:gdLst/>
              <a:ahLst/>
              <a:cxnLst/>
              <a:rect r="r" b="b" t="t" l="l"/>
              <a:pathLst>
                <a:path h="502562" w="502562">
                  <a:moveTo>
                    <a:pt x="0" y="0"/>
                  </a:moveTo>
                  <a:lnTo>
                    <a:pt x="502562" y="0"/>
                  </a:lnTo>
                  <a:lnTo>
                    <a:pt x="502562" y="502561"/>
                  </a:lnTo>
                  <a:lnTo>
                    <a:pt x="0" y="502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127862" y="3879428"/>
            <a:ext cx="2534480" cy="2528143"/>
            <a:chOff x="0" y="0"/>
            <a:chExt cx="3379306" cy="33708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79306" cy="3370858"/>
            </a:xfrm>
            <a:custGeom>
              <a:avLst/>
              <a:gdLst/>
              <a:ahLst/>
              <a:cxnLst/>
              <a:rect r="r" b="b" t="t" l="l"/>
              <a:pathLst>
                <a:path h="3370858" w="3379306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62576" y="1358351"/>
              <a:ext cx="654155" cy="654155"/>
            </a:xfrm>
            <a:custGeom>
              <a:avLst/>
              <a:gdLst/>
              <a:ahLst/>
              <a:cxnLst/>
              <a:rect r="r" b="b" t="t" l="l"/>
              <a:pathLst>
                <a:path h="654155" w="654155">
                  <a:moveTo>
                    <a:pt x="0" y="0"/>
                  </a:moveTo>
                  <a:lnTo>
                    <a:pt x="654155" y="0"/>
                  </a:lnTo>
                  <a:lnTo>
                    <a:pt x="654155" y="654156"/>
                  </a:lnTo>
                  <a:lnTo>
                    <a:pt x="0" y="654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t="0" r="-8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83964" y="2068179"/>
            <a:ext cx="10720072" cy="6150641"/>
          </a:xfrm>
          <a:custGeom>
            <a:avLst/>
            <a:gdLst/>
            <a:ahLst/>
            <a:cxnLst/>
            <a:rect r="r" b="b" t="t" l="l"/>
            <a:pathLst>
              <a:path h="6150641" w="10720072">
                <a:moveTo>
                  <a:pt x="0" y="0"/>
                </a:moveTo>
                <a:lnTo>
                  <a:pt x="10720072" y="0"/>
                </a:lnTo>
                <a:lnTo>
                  <a:pt x="10720072" y="6150642"/>
                </a:lnTo>
                <a:lnTo>
                  <a:pt x="0" y="615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57441" y="4109817"/>
            <a:ext cx="8573119" cy="2067366"/>
            <a:chOff x="0" y="0"/>
            <a:chExt cx="11430825" cy="27564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80975"/>
              <a:ext cx="11430825" cy="200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65727"/>
              <a:ext cx="11430825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5329">
            <a:off x="10992970" y="-2556926"/>
            <a:ext cx="12214504" cy="17418188"/>
          </a:xfrm>
          <a:custGeom>
            <a:avLst/>
            <a:gdLst/>
            <a:ahLst/>
            <a:cxnLst/>
            <a:rect r="r" b="b" t="t" l="l"/>
            <a:pathLst>
              <a:path h="17418188" w="12214504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48353" y="1706476"/>
            <a:ext cx="6510947" cy="7349234"/>
            <a:chOff x="0" y="0"/>
            <a:chExt cx="8681263" cy="97989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767" r="0" b="767"/>
            <a:stretch>
              <a:fillRect/>
            </a:stretch>
          </p:blipFill>
          <p:spPr>
            <a:xfrm flipH="false" flipV="false">
              <a:off x="0" y="0"/>
              <a:ext cx="8681263" cy="9798978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7725"/>
            <a:ext cx="701623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57725"/>
            <a:ext cx="6890223" cy="319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Rap</a:t>
            </a: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id advancement of Multimodal LLMs (MLLMs)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Existing models struggle with implicit reasoning in object detection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Lenna aims to bridge the gap between natural language understanding and precise visual detection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2182" y="1028700"/>
            <a:ext cx="11083636" cy="8229600"/>
          </a:xfrm>
          <a:custGeom>
            <a:avLst/>
            <a:gdLst/>
            <a:ahLst/>
            <a:cxnLst/>
            <a:rect r="r" b="b" t="t" l="l"/>
            <a:pathLst>
              <a:path h="8229600" w="11083636">
                <a:moveTo>
                  <a:pt x="0" y="0"/>
                </a:moveTo>
                <a:lnTo>
                  <a:pt x="11083636" y="0"/>
                </a:lnTo>
                <a:lnTo>
                  <a:pt x="110836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7756" y="2627993"/>
            <a:ext cx="8932489" cy="5031014"/>
            <a:chOff x="0" y="0"/>
            <a:chExt cx="11909985" cy="67080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850057"/>
              <a:ext cx="11909985" cy="4857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Limitations of </a:t>
              </a: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prior models: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Inability to handle reasoning-based visual queries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Loss of localization context in MLLMs</a:t>
              </a:r>
            </a:p>
            <a:p>
              <a:pPr algn="ctr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Key Research Questions: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Can MLLMs reason and localize simultaneously?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How to incorporate detection prompts into MLLMs effectively?</a:t>
              </a:r>
            </a:p>
            <a:p>
              <a:pPr algn="ctr">
                <a:lnSpc>
                  <a:spcPts val="363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52400"/>
              <a:ext cx="11909985" cy="168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76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Problem Statement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56063" y="1936721"/>
            <a:ext cx="10831937" cy="6413558"/>
            <a:chOff x="0" y="0"/>
            <a:chExt cx="14442582" cy="855141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52400"/>
              <a:ext cx="14442582" cy="322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119"/>
                </a:lnSpc>
              </a:pPr>
              <a:r>
                <a:rPr lang="en-US" sz="7599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Background - Multimodal Learning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693449"/>
              <a:ext cx="14442582" cy="4857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Past </a:t>
              </a: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Work:</a:t>
              </a:r>
            </a:p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   VQA, Captioning → GLIP, MDETR, Grounding-DINO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Recent Trends:</a:t>
              </a:r>
            </a:p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   MiniGPT-v2, Shikra, DetGPT → Unified vision-language       interfaces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Need:</a:t>
              </a:r>
            </a:p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   Bridging reasoning + detection with minimal overhead</a:t>
              </a:r>
            </a:p>
            <a:p>
              <a:pPr algn="l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6265711" cy="10287000"/>
            <a:chOff x="0" y="0"/>
            <a:chExt cx="8354281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4808" r="0" b="4808"/>
            <a:stretch>
              <a:fillRect/>
            </a:stretch>
          </p:blipFill>
          <p:spPr>
            <a:xfrm flipH="false" flipV="false">
              <a:off x="0" y="0"/>
              <a:ext cx="8354281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1388" y="2249850"/>
            <a:ext cx="2799606" cy="5787299"/>
          </a:xfrm>
          <a:custGeom>
            <a:avLst/>
            <a:gdLst/>
            <a:ahLst/>
            <a:cxnLst/>
            <a:rect r="r" b="b" t="t" l="l"/>
            <a:pathLst>
              <a:path h="5787299" w="2799606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31623" y="3031039"/>
            <a:ext cx="10763810" cy="4224921"/>
            <a:chOff x="0" y="0"/>
            <a:chExt cx="14351747" cy="56332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94467"/>
              <a:ext cx="14351558" cy="3638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Inn</a:t>
              </a: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ovation:</a:t>
              </a:r>
            </a:p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Introduction of a &lt;DET&gt; token as a detection signal in MLLMs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Function:</a:t>
              </a:r>
            </a:p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Embedding &lt;DET&gt; to preserve location info while handling language-based reasoning</a:t>
              </a:r>
            </a:p>
            <a:p>
              <a:pPr algn="l">
                <a:lnSpc>
                  <a:spcPts val="363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89" y="-152400"/>
              <a:ext cx="14351558" cy="168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119"/>
                </a:lnSpc>
              </a:pPr>
              <a:r>
                <a:rPr lang="en-US" sz="7599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Lenna’s Core Idea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16195" y="2965656"/>
            <a:ext cx="11485035" cy="3396282"/>
            <a:chOff x="0" y="0"/>
            <a:chExt cx="15313380" cy="45283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74" t="0" r="674" b="0"/>
            <a:stretch>
              <a:fillRect/>
            </a:stretch>
          </p:blipFill>
          <p:spPr>
            <a:xfrm flipH="false" flipV="false">
              <a:off x="0" y="0"/>
              <a:ext cx="15313380" cy="452837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847725"/>
            <a:ext cx="13372531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Architecture Overview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7017335"/>
            <a:ext cx="9616702" cy="2718177"/>
            <a:chOff x="0" y="0"/>
            <a:chExt cx="12822269" cy="362423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07494"/>
              <a:ext cx="12822269" cy="271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9"/>
                </a:lnSpc>
              </a:pPr>
            </a:p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LLaVA-based LLM</a:t>
              </a:r>
            </a:p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Grounding-DINO as open-set detector</a:t>
              </a:r>
            </a:p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MLM-guide Query Selection (MQS) for alignment</a:t>
              </a:r>
            </a:p>
            <a:p>
              <a:pPr algn="l">
                <a:lnSpc>
                  <a:spcPts val="324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282226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C</a:t>
              </a:r>
              <a:r>
                <a:rPr lang="en-US" sz="3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omponents: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0830" y="2222825"/>
            <a:ext cx="8806340" cy="4566804"/>
            <a:chOff x="0" y="0"/>
            <a:chExt cx="11741787" cy="608907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71" r="0" b="871"/>
            <a:stretch>
              <a:fillRect/>
            </a:stretch>
          </p:blipFill>
          <p:spPr>
            <a:xfrm flipH="false" flipV="false">
              <a:off x="0" y="0"/>
              <a:ext cx="11741787" cy="608907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847725"/>
            <a:ext cx="13372531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MQS Module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488049" y="7327305"/>
            <a:ext cx="9616702" cy="2308602"/>
            <a:chOff x="0" y="0"/>
            <a:chExt cx="12822269" cy="307813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07494"/>
              <a:ext cx="12822269" cy="217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9"/>
                </a:lnSpc>
              </a:pPr>
            </a:p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Cross-attention + Similarity Matching between image features and &lt;DET&gt; token embedding</a:t>
              </a:r>
            </a:p>
            <a:p>
              <a:pPr algn="l">
                <a:lnSpc>
                  <a:spcPts val="324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282226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Fu</a:t>
              </a:r>
              <a:r>
                <a:rPr lang="en-US" sz="32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nction: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55712"/>
            <a:ext cx="5246370" cy="4302588"/>
            <a:chOff x="0" y="0"/>
            <a:chExt cx="812800" cy="6665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66583"/>
            </a:xfrm>
            <a:custGeom>
              <a:avLst/>
              <a:gdLst/>
              <a:ahLst/>
              <a:cxnLst/>
              <a:rect r="r" b="b" t="t" l="l"/>
              <a:pathLst>
                <a:path h="6665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66583"/>
                  </a:lnTo>
                  <a:lnTo>
                    <a:pt x="0" y="666583"/>
                  </a:lnTo>
                  <a:close/>
                </a:path>
              </a:pathLst>
            </a:custGeom>
            <a:solidFill>
              <a:srgbClr val="EDC2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7046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 b="true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Data Types Used:</a:t>
              </a:r>
            </a:p>
            <a:p>
              <a:pPr algn="l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Obje</a:t>
              </a: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ct Detection (COCO)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Referring Expression Comprehension (RefCOCO)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Reasoning Detection (ReasonDet)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VQA (LLaVA-Instruct-150k)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20815" y="3914756"/>
            <a:ext cx="5246370" cy="5483352"/>
            <a:chOff x="0" y="0"/>
            <a:chExt cx="812800" cy="8495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49515"/>
            </a:xfrm>
            <a:custGeom>
              <a:avLst/>
              <a:gdLst/>
              <a:ahLst/>
              <a:cxnLst/>
              <a:rect r="r" b="b" t="t" l="l"/>
              <a:pathLst>
                <a:path h="84951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49515"/>
                  </a:lnTo>
                  <a:lnTo>
                    <a:pt x="0" y="849515"/>
                  </a:lnTo>
                  <a:close/>
                </a:path>
              </a:pathLst>
            </a:custGeom>
            <a:solidFill>
              <a:srgbClr val="EDC2C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876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 b="true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Training Process</a:t>
              </a:r>
            </a:p>
            <a:p>
              <a:pPr algn="l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yᵢ = M(xᵢ, tᵢ)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f_img, f_txt = D_enc(xᵢ, tᵢ′)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f′_img = MQS(h_det, f_img, f_txt)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pred = D_dec(h_det, f′_img)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L = λ_tok * L_tok + λ_det * L_det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L_tok = - ∑ log p(yⱼ | yⱼ′ &lt; j, xᵢ, tᵢ)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L_det = λ_L1 * L1 + λ_GIOU * GIOU + λ_Contrast * Contrast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12930" y="2598254"/>
            <a:ext cx="5246370" cy="6660046"/>
            <a:chOff x="0" y="0"/>
            <a:chExt cx="812800" cy="10318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31815"/>
            </a:xfrm>
            <a:custGeom>
              <a:avLst/>
              <a:gdLst/>
              <a:ahLst/>
              <a:cxnLst/>
              <a:rect r="r" b="b" t="t" l="l"/>
              <a:pathLst>
                <a:path h="103181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31815"/>
                  </a:lnTo>
                  <a:lnTo>
                    <a:pt x="0" y="1031815"/>
                  </a:lnTo>
                  <a:close/>
                </a:path>
              </a:pathLst>
            </a:custGeom>
            <a:solidFill>
              <a:srgbClr val="EDC2C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10699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60"/>
                </a:lnSpc>
              </a:pPr>
              <a:r>
                <a:rPr lang="en-US" sz="2400" b="true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Training Duration:</a:t>
              </a:r>
            </a:p>
            <a:p>
              <a:pPr algn="l">
                <a:lnSpc>
                  <a:spcPts val="3360"/>
                </a:lnSpc>
              </a:pP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~20</a:t>
              </a: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hours on 8×A100 GPUs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Frozen LLaVA; LoRA fine-tuning</a:t>
              </a:r>
            </a:p>
            <a:p>
              <a:pPr algn="l" marL="518163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MQS and decoder trained from scratch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847725"/>
            <a:ext cx="9305777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Training Strategy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87595" y="-3444240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98391">
            <a:off x="6352052" y="5487839"/>
            <a:ext cx="16943989" cy="10081673"/>
          </a:xfrm>
          <a:custGeom>
            <a:avLst/>
            <a:gdLst/>
            <a:ahLst/>
            <a:cxnLst/>
            <a:rect r="r" b="b" t="t" l="l"/>
            <a:pathLst>
              <a:path h="10081673" w="16943989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64470" y="2545447"/>
            <a:ext cx="10959060" cy="2598053"/>
          </a:xfrm>
          <a:custGeom>
            <a:avLst/>
            <a:gdLst/>
            <a:ahLst/>
            <a:cxnLst/>
            <a:rect r="r" b="b" t="t" l="l"/>
            <a:pathLst>
              <a:path h="2598053" w="10959060">
                <a:moveTo>
                  <a:pt x="0" y="0"/>
                </a:moveTo>
                <a:lnTo>
                  <a:pt x="10959060" y="0"/>
                </a:lnTo>
                <a:lnTo>
                  <a:pt x="10959060" y="2598053"/>
                </a:lnTo>
                <a:lnTo>
                  <a:pt x="0" y="2598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63326" y="6066412"/>
            <a:ext cx="13961348" cy="2726505"/>
          </a:xfrm>
          <a:custGeom>
            <a:avLst/>
            <a:gdLst/>
            <a:ahLst/>
            <a:cxnLst/>
            <a:rect r="r" b="b" t="t" l="l"/>
            <a:pathLst>
              <a:path h="2726505" w="13961348">
                <a:moveTo>
                  <a:pt x="0" y="0"/>
                </a:moveTo>
                <a:lnTo>
                  <a:pt x="13961348" y="0"/>
                </a:lnTo>
                <a:lnTo>
                  <a:pt x="13961348" y="2726505"/>
                </a:lnTo>
                <a:lnTo>
                  <a:pt x="0" y="2726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9" r="0" b="-61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7725"/>
            <a:ext cx="9305777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2086" y="8907217"/>
            <a:ext cx="1062382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Visualizati</a:t>
            </a: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on comparison with other VLMs on various referring expressions.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71592" y="5257800"/>
            <a:ext cx="994481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</a:t>
            </a: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ualization comparison of reasoning capability with generalist VLMs.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DAGm4dPsl-s</dc:identifier>
  <dcterms:modified xsi:type="dcterms:W3CDTF">2011-08-01T06:04:30Z</dcterms:modified>
  <cp:revision>1</cp:revision>
  <dc:title>LENNA</dc:title>
</cp:coreProperties>
</file>